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Nunito Sans SemiBold"/>
      <p:regular r:id="rId48"/>
      <p:bold r:id="rId49"/>
      <p:italic r:id="rId50"/>
      <p:boldItalic r:id="rId51"/>
    </p:embeddedFont>
    <p:embeddedFont>
      <p:font typeface="Nunito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regular.fntdata"/><Relationship Id="rId43" Type="http://schemas.openxmlformats.org/officeDocument/2006/relationships/slide" Target="slides/slide38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SansSemiBold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NunitoSans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SansSemiBold-boldItalic.fntdata"/><Relationship Id="rId50" Type="http://schemas.openxmlformats.org/officeDocument/2006/relationships/font" Target="fonts/NunitoSansSemiBold-italic.fntdata"/><Relationship Id="rId53" Type="http://schemas.openxmlformats.org/officeDocument/2006/relationships/font" Target="fonts/NunitoSans-bold.fntdata"/><Relationship Id="rId52" Type="http://schemas.openxmlformats.org/officeDocument/2006/relationships/font" Target="fonts/NunitoSans-regular.fntdata"/><Relationship Id="rId11" Type="http://schemas.openxmlformats.org/officeDocument/2006/relationships/slide" Target="slides/slide6.xml"/><Relationship Id="rId55" Type="http://schemas.openxmlformats.org/officeDocument/2006/relationships/font" Target="fonts/NunitoSans-boldItalic.fntdata"/><Relationship Id="rId10" Type="http://schemas.openxmlformats.org/officeDocument/2006/relationships/slide" Target="slides/slide5.xml"/><Relationship Id="rId54" Type="http://schemas.openxmlformats.org/officeDocument/2006/relationships/font" Target="fonts/Nunito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b169ba558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b169ba558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b169ba558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b169ba558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b169ba558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b169ba558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b169ba558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b169ba558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b169ba5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b169ba5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b169ba558_3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b169ba558_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b169ba558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b169ba558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b169ba558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b169ba558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b169ba558_3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b169ba558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6408edbb0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6408edb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b169ba558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b169ba558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b1ffcb0db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b1ffcb0db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b1ffcb0db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b1ffcb0db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b1ffcb0d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b1ffcb0d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b1ffcb0db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b1ffcb0db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b1ffcb0db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b1ffcb0db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6408edbb0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6408edbb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Boa tarde, meu nome é Lucas Midlhey vou falar um pouco sobre a evolução da frente de software. Os membros consistem em Gabriel, Luis e Mateus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6408edbb0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6408edbb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avanços feitos pela equipe consistem principalmente no desenvolvimentos da API, reconhecimento facial e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Conseguimos fazer uma integração mais fluida com eletronica, com comunicações mais ativas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Avançamos no refinamento da documentação e acréscimo dos resultados atigidos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6408edbb0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6408edbb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 iremos falar sobre a arquitetura de informação. Dividimos em 2 topicos principais, tecnologia e Protótipo.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as tecnologias foram 3 stacks principais, django, react e OpenCV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6408edbb0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6408edbb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Api consiste em um controlador, ou seja um garçom para os outros módulos, tanto front-end, reconhecimento facial e banco de dados.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Abstração dos diagramas auxiliou a modelação da API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1ffcb0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1ffcb0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6408edbb0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6408edbb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6408edbb0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6408edbb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6408edbb0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6408edbb0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6408edbb0_5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6408edbb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6408edbb0_5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6408edbb0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6408edbb0_5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6408edbb0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6408edbb0_5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6408edbb0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6408edbb0_5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6408edbb0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b1ffcb0d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b1ffcb0d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b169ba558_3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b169ba558_3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b169ba558_3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b169ba558_3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b169ba558_3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b169ba558_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b169ba558_3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b169ba558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SmartDoor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 eletrônicos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575" y="1761000"/>
            <a:ext cx="3896858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 eletrônicos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600" y="1746338"/>
            <a:ext cx="3332275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700" y="1774175"/>
            <a:ext cx="32861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 eletrônicos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513" y="1769075"/>
            <a:ext cx="3916884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Fiação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725" y="1735025"/>
            <a:ext cx="3286860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Fiação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275" y="1778100"/>
            <a:ext cx="3851350" cy="32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Fiação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226" y="473025"/>
            <a:ext cx="3638150" cy="446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968" y="-769475"/>
            <a:ext cx="5525500" cy="583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Modificações e adaptações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068" y="1735025"/>
            <a:ext cx="4364889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1735025"/>
            <a:ext cx="2755416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Modificações e adaptações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63" y="1749675"/>
            <a:ext cx="3416565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752" y="2006113"/>
            <a:ext cx="300990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2400"/>
            <a:ext cx="782135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Eletrônica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Plano de integração entre subsistemas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SmartDoor é composta de 3 grandes sistemas: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Estrutura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Eletrônica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Software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7635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Funcionamento da SmartDoor</a:t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9525"/>
            <a:ext cx="3317309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1850" y="2036775"/>
            <a:ext cx="3040299" cy="29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2150" y="1947500"/>
            <a:ext cx="2688150" cy="31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471900" y="0"/>
            <a:ext cx="8222100" cy="16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1"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odo Quiosque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Modo de Economia de Energia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Rotina de Telas de FeedBack ao Usuário</a:t>
            </a:r>
            <a:endParaRPr sz="3500"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800587"/>
            <a:ext cx="2456700" cy="322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8600" y="1831200"/>
            <a:ext cx="2871387" cy="31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1187" y="1983600"/>
            <a:ext cx="2213682" cy="31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0" y="0"/>
            <a:ext cx="3549300" cy="16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Wilkinson</a:t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008850"/>
            <a:ext cx="4660825" cy="27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3550" y="1849600"/>
            <a:ext cx="2419400" cy="30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Dimensionamento das antenas</a:t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50" y="1961375"/>
            <a:ext cx="8839202" cy="2592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4609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Protocolo</a:t>
            </a:r>
            <a:r>
              <a:rPr lang="pt-BR"/>
              <a:t> MQTT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Broker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Múltiplos</a:t>
            </a:r>
            <a:r>
              <a:rPr lang="pt-BR"/>
              <a:t> acessos</a:t>
            </a:r>
            <a:endParaRPr/>
          </a:p>
        </p:txBody>
      </p:sp>
      <p:sp>
        <p:nvSpPr>
          <p:cNvPr id="223" name="Google Shape;223;p3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VPN (intranet)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RASP servidor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Protocolo http</a:t>
            </a:r>
            <a:endParaRPr/>
          </a:p>
        </p:txBody>
      </p:sp>
      <p:sp>
        <p:nvSpPr>
          <p:cNvPr id="224" name="Google Shape;224;p37"/>
          <p:cNvSpPr txBox="1"/>
          <p:nvPr>
            <p:ph type="title"/>
          </p:nvPr>
        </p:nvSpPr>
        <p:spPr>
          <a:xfrm>
            <a:off x="460950" y="6272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 de comunicação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Software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Avanços 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Para o ponto de controle 3, a equipe de software teve um foco maior no desenvolvimento e na </a:t>
            </a:r>
            <a:r>
              <a:rPr lang="pt-BR"/>
              <a:t>integração</a:t>
            </a:r>
            <a:r>
              <a:rPr lang="pt-BR"/>
              <a:t> dos sistemas.</a:t>
            </a:r>
            <a:endParaRPr/>
          </a:p>
        </p:txBody>
      </p:sp>
      <p:sp>
        <p:nvSpPr>
          <p:cNvPr id="236" name="Google Shape;236;p39"/>
          <p:cNvSpPr txBox="1"/>
          <p:nvPr/>
        </p:nvSpPr>
        <p:spPr>
          <a:xfrm>
            <a:off x="3548450" y="817050"/>
            <a:ext cx="53019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036A8"/>
              </a:buClr>
              <a:buSzPts val="1800"/>
              <a:buFont typeface="Nunito Sans SemiBold"/>
              <a:buChar char="●"/>
            </a:pPr>
            <a:r>
              <a:rPr lang="pt-BR" sz="1800">
                <a:solidFill>
                  <a:srgbClr val="1036A8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Desenvolvimento</a:t>
            </a:r>
            <a:endParaRPr sz="1800">
              <a:solidFill>
                <a:srgbClr val="1036A8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036A8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036A8"/>
              </a:buClr>
              <a:buSzPts val="1800"/>
              <a:buFont typeface="Nunito Sans SemiBold"/>
              <a:buChar char="●"/>
            </a:pPr>
            <a:r>
              <a:rPr lang="pt-BR" sz="1800">
                <a:solidFill>
                  <a:srgbClr val="1036A8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Documentação</a:t>
            </a:r>
            <a:endParaRPr sz="1800">
              <a:solidFill>
                <a:srgbClr val="1036A8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036A8"/>
              </a:buClr>
              <a:buSzPts val="1800"/>
              <a:buFont typeface="Nunito Sans SemiBold"/>
              <a:buChar char="○"/>
            </a:pPr>
            <a:r>
              <a:rPr lang="pt-BR" sz="1800">
                <a:solidFill>
                  <a:srgbClr val="1036A8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Resultados</a:t>
            </a:r>
            <a:endParaRPr sz="1800">
              <a:solidFill>
                <a:srgbClr val="1036A8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1036A8"/>
              </a:buClr>
              <a:buSzPts val="1800"/>
              <a:buFont typeface="Nunito Sans SemiBold"/>
              <a:buChar char="■"/>
            </a:pPr>
            <a:r>
              <a:rPr lang="pt-BR" sz="1800">
                <a:solidFill>
                  <a:srgbClr val="1036A8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Módulos de reconhecimento facial</a:t>
            </a:r>
            <a:endParaRPr sz="1800">
              <a:solidFill>
                <a:srgbClr val="1036A8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1036A8"/>
              </a:buClr>
              <a:buSzPts val="1800"/>
              <a:buFont typeface="Nunito Sans SemiBold"/>
              <a:buChar char="■"/>
            </a:pPr>
            <a:r>
              <a:rPr lang="pt-BR" sz="1800">
                <a:solidFill>
                  <a:srgbClr val="1036A8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API</a:t>
            </a:r>
            <a:endParaRPr sz="1800">
              <a:solidFill>
                <a:srgbClr val="1036A8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1036A8"/>
              </a:buClr>
              <a:buSzPts val="1800"/>
              <a:buFont typeface="Nunito Sans SemiBold"/>
              <a:buChar char="■"/>
            </a:pPr>
            <a:r>
              <a:rPr lang="pt-BR" sz="1800">
                <a:solidFill>
                  <a:srgbClr val="1036A8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Website</a:t>
            </a:r>
            <a:endParaRPr sz="1800">
              <a:solidFill>
                <a:srgbClr val="1036A8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036A8"/>
              </a:buClr>
              <a:buSzPts val="1800"/>
              <a:buFont typeface="Nunito Sans SemiBold"/>
              <a:buChar char="○"/>
            </a:pPr>
            <a:r>
              <a:rPr lang="pt-BR" sz="1800">
                <a:solidFill>
                  <a:srgbClr val="1036A8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Integração entre software e eletrônica</a:t>
            </a:r>
            <a:endParaRPr sz="1800">
              <a:solidFill>
                <a:srgbClr val="1036A8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36A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F297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de informação</a:t>
            </a:r>
            <a:endParaRPr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Protótipos</a:t>
            </a:r>
            <a:endParaRPr/>
          </a:p>
        </p:txBody>
      </p:sp>
      <p:sp>
        <p:nvSpPr>
          <p:cNvPr id="243" name="Google Shape;243;p40"/>
          <p:cNvSpPr txBox="1"/>
          <p:nvPr/>
        </p:nvSpPr>
        <p:spPr>
          <a:xfrm>
            <a:off x="3899200" y="294175"/>
            <a:ext cx="4845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1036A8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Tecnologias</a:t>
            </a:r>
            <a:endParaRPr sz="2400">
              <a:solidFill>
                <a:srgbClr val="1036A8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300" y="1279375"/>
            <a:ext cx="5615124" cy="211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de informação</a:t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1"/>
          <p:cNvSpPr txBox="1"/>
          <p:nvPr/>
        </p:nvSpPr>
        <p:spPr>
          <a:xfrm>
            <a:off x="3899200" y="294175"/>
            <a:ext cx="4845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1036A8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Tecnologias</a:t>
            </a:r>
            <a:endParaRPr sz="2400">
              <a:solidFill>
                <a:srgbClr val="1036A8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p41"/>
          <p:cNvPicPr preferRelativeResize="0"/>
          <p:nvPr/>
        </p:nvPicPr>
        <p:blipFill rotWithShape="1">
          <a:blip r:embed="rId3">
            <a:alphaModFix/>
          </a:blip>
          <a:srcRect b="0" l="4755" r="62716" t="0"/>
          <a:stretch/>
        </p:blipFill>
        <p:spPr>
          <a:xfrm>
            <a:off x="3304550" y="1311200"/>
            <a:ext cx="1622450" cy="21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1"/>
          <p:cNvSpPr txBox="1"/>
          <p:nvPr/>
        </p:nvSpPr>
        <p:spPr>
          <a:xfrm>
            <a:off x="5057500" y="1279375"/>
            <a:ext cx="3727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F2979"/>
                </a:solidFill>
                <a:latin typeface="Nunito Sans"/>
                <a:ea typeface="Nunito Sans"/>
                <a:cs typeface="Nunito Sans"/>
                <a:sym typeface="Nunito Sans"/>
              </a:rPr>
              <a:t>Django</a:t>
            </a:r>
            <a:endParaRPr sz="1600">
              <a:solidFill>
                <a:srgbClr val="0F297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F297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F2979"/>
                </a:solidFill>
                <a:latin typeface="Nunito Sans"/>
                <a:ea typeface="Nunito Sans"/>
                <a:cs typeface="Nunito Sans"/>
                <a:sym typeface="Nunito Sans"/>
              </a:rPr>
              <a:t>API</a:t>
            </a:r>
            <a:endParaRPr sz="1600">
              <a:solidFill>
                <a:srgbClr val="0F297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F2979"/>
              </a:buClr>
              <a:buSzPts val="1600"/>
              <a:buFont typeface="Nunito Sans"/>
              <a:buChar char="-"/>
            </a:pPr>
            <a:r>
              <a:rPr lang="pt-BR" sz="1600">
                <a:solidFill>
                  <a:srgbClr val="0F2979"/>
                </a:solidFill>
                <a:latin typeface="Nunito Sans"/>
                <a:ea typeface="Nunito Sans"/>
                <a:cs typeface="Nunito Sans"/>
                <a:sym typeface="Nunito Sans"/>
              </a:rPr>
              <a:t>Construções dos modelos</a:t>
            </a:r>
            <a:endParaRPr sz="1600">
              <a:solidFill>
                <a:srgbClr val="0F297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F2979"/>
              </a:buClr>
              <a:buSzPts val="1600"/>
              <a:buFont typeface="Nunito Sans"/>
              <a:buChar char="-"/>
            </a:pPr>
            <a:r>
              <a:rPr lang="pt-BR" sz="1600">
                <a:solidFill>
                  <a:srgbClr val="0F2979"/>
                </a:solidFill>
                <a:latin typeface="Nunito Sans"/>
                <a:ea typeface="Nunito Sans"/>
                <a:cs typeface="Nunito Sans"/>
                <a:sym typeface="Nunito Sans"/>
              </a:rPr>
              <a:t>Abstração dos diagramas</a:t>
            </a:r>
            <a:endParaRPr sz="1600">
              <a:solidFill>
                <a:srgbClr val="0F297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F2979"/>
              </a:buClr>
              <a:buSzPts val="1600"/>
              <a:buFont typeface="Nunito Sans"/>
              <a:buChar char="-"/>
            </a:pPr>
            <a:r>
              <a:rPr lang="pt-BR" sz="1600">
                <a:solidFill>
                  <a:srgbClr val="0F2979"/>
                </a:solidFill>
                <a:latin typeface="Nunito Sans"/>
                <a:ea typeface="Nunito Sans"/>
                <a:cs typeface="Nunito Sans"/>
                <a:sym typeface="Nunito Sans"/>
              </a:rPr>
              <a:t>Controlador dos módulos</a:t>
            </a:r>
            <a:endParaRPr sz="1600">
              <a:solidFill>
                <a:srgbClr val="0F297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F2979"/>
              </a:buClr>
              <a:buSzPts val="1600"/>
              <a:buFont typeface="Nunito Sans"/>
              <a:buChar char="-"/>
            </a:pPr>
            <a:r>
              <a:rPr lang="pt-BR" sz="1600">
                <a:solidFill>
                  <a:srgbClr val="0F2979"/>
                </a:solidFill>
                <a:latin typeface="Nunito Sans"/>
                <a:ea typeface="Nunito Sans"/>
                <a:cs typeface="Nunito Sans"/>
                <a:sym typeface="Nunito Sans"/>
              </a:rPr>
              <a:t>Ligação direta com banco</a:t>
            </a:r>
            <a:endParaRPr sz="1600">
              <a:solidFill>
                <a:srgbClr val="0F297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Geral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" y="1919079"/>
            <a:ext cx="9144000" cy="2873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de informação</a:t>
            </a:r>
            <a:endParaRPr/>
          </a:p>
        </p:txBody>
      </p:sp>
      <p:sp>
        <p:nvSpPr>
          <p:cNvPr id="259" name="Google Shape;259;p4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2"/>
          <p:cNvSpPr txBox="1"/>
          <p:nvPr/>
        </p:nvSpPr>
        <p:spPr>
          <a:xfrm>
            <a:off x="3899200" y="294175"/>
            <a:ext cx="4845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1036A8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Tecnologias</a:t>
            </a:r>
            <a:endParaRPr sz="2400">
              <a:solidFill>
                <a:srgbClr val="1036A8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42"/>
          <p:cNvSpPr txBox="1"/>
          <p:nvPr/>
        </p:nvSpPr>
        <p:spPr>
          <a:xfrm>
            <a:off x="4943300" y="1224075"/>
            <a:ext cx="3801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F2979"/>
                </a:solidFill>
                <a:latin typeface="Nunito Sans"/>
                <a:ea typeface="Nunito Sans"/>
                <a:cs typeface="Nunito Sans"/>
                <a:sym typeface="Nunito Sans"/>
              </a:rPr>
              <a:t>React</a:t>
            </a:r>
            <a:endParaRPr sz="1600">
              <a:solidFill>
                <a:srgbClr val="0F297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F297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F2979"/>
                </a:solidFill>
                <a:latin typeface="Nunito Sans"/>
                <a:ea typeface="Nunito Sans"/>
                <a:cs typeface="Nunito Sans"/>
                <a:sym typeface="Nunito Sans"/>
              </a:rPr>
              <a:t>Front-end</a:t>
            </a:r>
            <a:endParaRPr sz="1600">
              <a:solidFill>
                <a:srgbClr val="0F297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F2979"/>
              </a:buClr>
              <a:buSzPts val="1600"/>
              <a:buFont typeface="Nunito Sans"/>
              <a:buChar char="-"/>
            </a:pPr>
            <a:r>
              <a:rPr lang="pt-BR" sz="1600">
                <a:solidFill>
                  <a:srgbClr val="0F2979"/>
                </a:solidFill>
                <a:latin typeface="Nunito Sans"/>
                <a:ea typeface="Nunito Sans"/>
                <a:cs typeface="Nunito Sans"/>
                <a:sym typeface="Nunito Sans"/>
              </a:rPr>
              <a:t>Conexão com a API</a:t>
            </a:r>
            <a:endParaRPr sz="1600">
              <a:solidFill>
                <a:srgbClr val="0F297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F2979"/>
              </a:buClr>
              <a:buSzPts val="1600"/>
              <a:buFont typeface="Nunito Sans"/>
              <a:buChar char="-"/>
            </a:pPr>
            <a:r>
              <a:rPr lang="pt-BR" sz="1600">
                <a:solidFill>
                  <a:srgbClr val="0F2979"/>
                </a:solidFill>
                <a:latin typeface="Nunito Sans"/>
                <a:ea typeface="Nunito Sans"/>
                <a:cs typeface="Nunito Sans"/>
                <a:sym typeface="Nunito Sans"/>
              </a:rPr>
              <a:t>Apresentação dos dados</a:t>
            </a:r>
            <a:endParaRPr sz="1600">
              <a:solidFill>
                <a:srgbClr val="0F297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F2979"/>
              </a:buClr>
              <a:buSzPts val="1600"/>
              <a:buFont typeface="Nunito Sans"/>
              <a:buChar char="-"/>
            </a:pPr>
            <a:r>
              <a:rPr lang="pt-BR" sz="1600">
                <a:solidFill>
                  <a:srgbClr val="0F2979"/>
                </a:solidFill>
                <a:latin typeface="Nunito Sans"/>
                <a:ea typeface="Nunito Sans"/>
                <a:cs typeface="Nunito Sans"/>
                <a:sym typeface="Nunito Sans"/>
              </a:rPr>
              <a:t>Construído</a:t>
            </a:r>
            <a:r>
              <a:rPr lang="pt-BR" sz="1600">
                <a:solidFill>
                  <a:srgbClr val="0F2979"/>
                </a:solidFill>
                <a:latin typeface="Nunito Sans"/>
                <a:ea typeface="Nunito Sans"/>
                <a:cs typeface="Nunito Sans"/>
                <a:sym typeface="Nunito Sans"/>
              </a:rPr>
              <a:t> com base no protótipo</a:t>
            </a:r>
            <a:endParaRPr sz="1600">
              <a:solidFill>
                <a:srgbClr val="0F297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62" name="Google Shape;262;p42"/>
          <p:cNvPicPr preferRelativeResize="0"/>
          <p:nvPr/>
        </p:nvPicPr>
        <p:blipFill rotWithShape="1">
          <a:blip r:embed="rId3">
            <a:alphaModFix/>
          </a:blip>
          <a:srcRect b="0" l="37534" r="36463" t="0"/>
          <a:stretch/>
        </p:blipFill>
        <p:spPr>
          <a:xfrm>
            <a:off x="3320074" y="1224075"/>
            <a:ext cx="1460102" cy="211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de informação</a:t>
            </a:r>
            <a:endParaRPr/>
          </a:p>
        </p:txBody>
      </p:sp>
      <p:sp>
        <p:nvSpPr>
          <p:cNvPr id="268" name="Google Shape;268;p4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3"/>
          <p:cNvSpPr txBox="1"/>
          <p:nvPr/>
        </p:nvSpPr>
        <p:spPr>
          <a:xfrm>
            <a:off x="3899200" y="294175"/>
            <a:ext cx="4845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1036A8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Tecnologias</a:t>
            </a:r>
            <a:endParaRPr sz="2400">
              <a:solidFill>
                <a:srgbClr val="1036A8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43"/>
          <p:cNvSpPr txBox="1"/>
          <p:nvPr/>
        </p:nvSpPr>
        <p:spPr>
          <a:xfrm>
            <a:off x="5636650" y="1224075"/>
            <a:ext cx="3507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F2979"/>
                </a:solidFill>
                <a:latin typeface="Nunito Sans"/>
                <a:ea typeface="Nunito Sans"/>
                <a:cs typeface="Nunito Sans"/>
                <a:sym typeface="Nunito Sans"/>
              </a:rPr>
              <a:t>OpenCV</a:t>
            </a:r>
            <a:endParaRPr sz="1600">
              <a:solidFill>
                <a:srgbClr val="0F297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F297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F2979"/>
                </a:solidFill>
                <a:latin typeface="Nunito Sans"/>
                <a:ea typeface="Nunito Sans"/>
                <a:cs typeface="Nunito Sans"/>
                <a:sym typeface="Nunito Sans"/>
              </a:rPr>
              <a:t>Reconhecimento facial</a:t>
            </a:r>
            <a:endParaRPr sz="1600">
              <a:solidFill>
                <a:srgbClr val="0F297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F2979"/>
              </a:buClr>
              <a:buSzPts val="1600"/>
              <a:buFont typeface="Nunito Sans"/>
              <a:buChar char="-"/>
            </a:pPr>
            <a:r>
              <a:rPr lang="pt-BR" sz="1600">
                <a:solidFill>
                  <a:srgbClr val="0F2979"/>
                </a:solidFill>
                <a:latin typeface="Nunito Sans"/>
                <a:ea typeface="Nunito Sans"/>
                <a:cs typeface="Nunito Sans"/>
                <a:sym typeface="Nunito Sans"/>
              </a:rPr>
              <a:t>Requisições</a:t>
            </a:r>
            <a:r>
              <a:rPr lang="pt-BR" sz="1600">
                <a:solidFill>
                  <a:srgbClr val="0F2979"/>
                </a:solidFill>
                <a:latin typeface="Nunito Sans"/>
                <a:ea typeface="Nunito Sans"/>
                <a:cs typeface="Nunito Sans"/>
                <a:sym typeface="Nunito Sans"/>
              </a:rPr>
              <a:t> com a API</a:t>
            </a:r>
            <a:endParaRPr sz="1600">
              <a:solidFill>
                <a:srgbClr val="0F297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F2979"/>
              </a:buClr>
              <a:buSzPts val="1600"/>
              <a:buFont typeface="Nunito Sans"/>
              <a:buChar char="-"/>
            </a:pPr>
            <a:r>
              <a:rPr lang="pt-BR" sz="1600">
                <a:solidFill>
                  <a:srgbClr val="0F2979"/>
                </a:solidFill>
                <a:latin typeface="Nunito Sans"/>
                <a:ea typeface="Nunito Sans"/>
                <a:cs typeface="Nunito Sans"/>
                <a:sym typeface="Nunito Sans"/>
              </a:rPr>
              <a:t>Validação do rosto</a:t>
            </a:r>
            <a:endParaRPr sz="1600">
              <a:solidFill>
                <a:srgbClr val="0F297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F2979"/>
              </a:buClr>
              <a:buSzPts val="1600"/>
              <a:buFont typeface="Nunito Sans"/>
              <a:buChar char="-"/>
            </a:pPr>
            <a:r>
              <a:rPr lang="pt-BR" sz="1600">
                <a:solidFill>
                  <a:srgbClr val="0F2979"/>
                </a:solidFill>
                <a:latin typeface="Nunito Sans"/>
                <a:ea typeface="Nunito Sans"/>
                <a:cs typeface="Nunito Sans"/>
                <a:sym typeface="Nunito Sans"/>
              </a:rPr>
              <a:t>Transformação dos dados</a:t>
            </a:r>
            <a:endParaRPr sz="1600">
              <a:solidFill>
                <a:srgbClr val="0F297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F297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60052" r="12781" t="0"/>
          <a:stretch/>
        </p:blipFill>
        <p:spPr>
          <a:xfrm>
            <a:off x="3311900" y="1224150"/>
            <a:ext cx="1525375" cy="21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Protótipo</a:t>
            </a:r>
            <a:endParaRPr/>
          </a:p>
        </p:txBody>
      </p:sp>
      <p:pic>
        <p:nvPicPr>
          <p:cNvPr id="277" name="Google Shape;2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75" y="2102175"/>
            <a:ext cx="4228674" cy="237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725" y="2095625"/>
            <a:ext cx="4228674" cy="23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de Software</a:t>
            </a:r>
            <a:endParaRPr/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199" y="1775150"/>
            <a:ext cx="5869626" cy="31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</a:t>
            </a:r>
            <a:endParaRPr/>
          </a:p>
        </p:txBody>
      </p:sp>
      <p:sp>
        <p:nvSpPr>
          <p:cNvPr id="290" name="Google Shape;290;p46"/>
          <p:cNvSpPr txBox="1"/>
          <p:nvPr/>
        </p:nvSpPr>
        <p:spPr>
          <a:xfrm>
            <a:off x="519800" y="2133425"/>
            <a:ext cx="4802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6A8"/>
              </a:buClr>
              <a:buSzPts val="1600"/>
              <a:buFont typeface="Roboto"/>
              <a:buChar char="●"/>
            </a:pPr>
            <a:r>
              <a:rPr lang="pt-BR" sz="2000">
                <a:solidFill>
                  <a:srgbClr val="1036A8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Módulo de Reconhecimento Facial</a:t>
            </a:r>
            <a:endParaRPr sz="2000">
              <a:solidFill>
                <a:srgbClr val="1036A8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6A8"/>
              </a:buClr>
              <a:buSzPts val="1600"/>
              <a:buFont typeface="Roboto"/>
              <a:buChar char="●"/>
            </a:pPr>
            <a:r>
              <a:rPr lang="pt-BR" sz="2000">
                <a:solidFill>
                  <a:srgbClr val="1036A8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API</a:t>
            </a:r>
            <a:endParaRPr sz="2000">
              <a:solidFill>
                <a:srgbClr val="1036A8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6A8"/>
              </a:buClr>
              <a:buSzPts val="1600"/>
              <a:buFont typeface="Roboto"/>
              <a:buChar char="●"/>
            </a:pPr>
            <a:r>
              <a:rPr lang="pt-BR" sz="2000">
                <a:solidFill>
                  <a:srgbClr val="1036A8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Website</a:t>
            </a:r>
            <a:endParaRPr sz="1600">
              <a:solidFill>
                <a:srgbClr val="1036A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Reconhecimento Facial </a:t>
            </a:r>
            <a:endParaRPr/>
          </a:p>
        </p:txBody>
      </p:sp>
      <p:pic>
        <p:nvPicPr>
          <p:cNvPr id="296" name="Google Shape;2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300" y="1978263"/>
            <a:ext cx="3036675" cy="25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525" y="1978275"/>
            <a:ext cx="3036675" cy="252386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7"/>
          <p:cNvSpPr txBox="1"/>
          <p:nvPr/>
        </p:nvSpPr>
        <p:spPr>
          <a:xfrm>
            <a:off x="1246300" y="4584925"/>
            <a:ext cx="30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F2979"/>
                </a:solidFill>
                <a:latin typeface="Nunito Sans"/>
                <a:ea typeface="Nunito Sans"/>
                <a:cs typeface="Nunito Sans"/>
                <a:sym typeface="Nunito Sans"/>
              </a:rPr>
              <a:t>Usuário cadastrado no sistema</a:t>
            </a:r>
            <a:endParaRPr>
              <a:solidFill>
                <a:srgbClr val="0F297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9" name="Google Shape;299;p47"/>
          <p:cNvSpPr txBox="1"/>
          <p:nvPr/>
        </p:nvSpPr>
        <p:spPr>
          <a:xfrm>
            <a:off x="5250550" y="4584925"/>
            <a:ext cx="30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F2979"/>
                </a:solidFill>
                <a:latin typeface="Nunito Sans"/>
                <a:ea typeface="Nunito Sans"/>
                <a:cs typeface="Nunito Sans"/>
                <a:sym typeface="Nunito Sans"/>
              </a:rPr>
              <a:t>Usuário não cadastrado no sistema</a:t>
            </a:r>
            <a:endParaRPr>
              <a:solidFill>
                <a:srgbClr val="0F297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API</a:t>
            </a:r>
            <a:endParaRPr/>
          </a:p>
        </p:txBody>
      </p:sp>
      <p:pic>
        <p:nvPicPr>
          <p:cNvPr id="305" name="Google Shape;3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025" y="1939450"/>
            <a:ext cx="3004199" cy="29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Website</a:t>
            </a:r>
            <a:endParaRPr/>
          </a:p>
        </p:txBody>
      </p:sp>
      <p:pic>
        <p:nvPicPr>
          <p:cNvPr id="311" name="Google Shape;3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000" y="2198475"/>
            <a:ext cx="4157319" cy="235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581" y="2198475"/>
            <a:ext cx="4155617" cy="235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Obrigado!</a:t>
            </a:r>
            <a:endParaRPr sz="3000"/>
          </a:p>
        </p:txBody>
      </p:sp>
      <p:sp>
        <p:nvSpPr>
          <p:cNvPr id="318" name="Google Shape;318;p5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Smart door - Grupo 9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 </a:t>
            </a:r>
            <a:endParaRPr sz="1400"/>
          </a:p>
        </p:txBody>
      </p:sp>
      <p:pic>
        <p:nvPicPr>
          <p:cNvPr id="319" name="Google Shape;3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275" y="-33038"/>
            <a:ext cx="5815724" cy="520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Geral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" y="1919087"/>
            <a:ext cx="9144001" cy="229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374" y="293425"/>
            <a:ext cx="3631825" cy="45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75" y="1027900"/>
            <a:ext cx="2858600" cy="308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4849" y="1024413"/>
            <a:ext cx="2858601" cy="309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3225" y="1036475"/>
            <a:ext cx="2785751" cy="3070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52400"/>
            <a:ext cx="498266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188" y="152400"/>
            <a:ext cx="673961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Integração estrutura-eletrônica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Alocação de componentes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Organização da fiação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Modificações na estrutura</a:t>
            </a:r>
            <a:endParaRPr/>
          </a:p>
        </p:txBody>
      </p:sp>
      <p:sp>
        <p:nvSpPr>
          <p:cNvPr id="118" name="Google Shape;118;p21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